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269" r:id="rId9"/>
    <p:sldId id="270" r:id="rId10"/>
    <p:sldId id="271" r:id="rId11"/>
    <p:sldId id="27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71"/>
  </p:normalViewPr>
  <p:slideViewPr>
    <p:cSldViewPr snapToGrid="0" snapToObjects="1">
      <p:cViewPr varScale="1">
        <p:scale>
          <a:sx n="84" d="100"/>
          <a:sy n="84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Problem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neural network approaches to solve the Rubik’s Cube have struggled to succeed without human help and have had to rely on hand-engineered features and group theory to systematically find solutions.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How to obtain a valuable function automatically, so that the whole problem-solving process is free of human knowledge.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 obtain valuable heuristic functions automatically, so that the whole problem-solving process is free of human knowledge. 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The finding of this research paper is to obtain valuable heuristic functions that the whole problem-solving process is free of human knowledge and as use heuristic algorithm rules that will perform random walks backwards from a goal state and try to learn how far they reached rules are from the goal. </a:t>
          </a: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Delivery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 prove this research paper and experiment of neural network using heuristic learning is the best choice to solve Rubik’s Cube.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How to use the rules of an algorithm that performs from a goal state and try to learn from the goal how far it can reach the rules.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05923D0E-5DD7-D043-A3A0-4BF7DEF61293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To use heuristic rules of the algorithm to perform random walks back from the goal state and try to learn how far the goal has been achieved. 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DD2040-9E16-A949-927D-89B6E5139673}" type="parTrans" cxnId="{2D04D1F1-5E1C-5042-B7E6-AD17DA975EAD}">
      <dgm:prSet/>
      <dgm:spPr/>
      <dgm:t>
        <a:bodyPr/>
        <a:lstStyle/>
        <a:p>
          <a:endParaRPr lang="en-GB"/>
        </a:p>
      </dgm:t>
    </dgm:pt>
    <dgm:pt modelId="{901E0084-EE17-C949-9ECE-77610B599EEB}" type="sibTrans" cxnId="{2D04D1F1-5E1C-5042-B7E6-AD17DA975EAD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 custScaleY="125019" custLinFactNeighborY="4248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A568202-60C4-064D-982B-A0FE5D2AA0FD}" type="presOf" srcId="{05923D0E-5DD7-D043-A3A0-4BF7DEF61293}" destId="{E92D8765-2F7D-CE46-9E39-B9773003938A}" srcOrd="0" destOrd="1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3E92755C-1FF5-974C-8B14-F6E7E6C1F821}" type="presOf" srcId="{27D9047F-D380-8546-B9C4-9FF03079B6AA}" destId="{7C123266-1B90-114C-B293-98CDF6BFE38C}" srcOrd="0" destOrd="1" presId="urn:microsoft.com/office/officeart/2005/8/layout/chevron2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74E78FB8-9742-9346-979A-521ECF1ACF0F}" srcId="{7C1A2E7D-F7BE-9F4B-AF85-1119A825A824}" destId="{27D9047F-D380-8546-B9C4-9FF03079B6AA}" srcOrd="1" destOrd="0" parTransId="{C89895C4-1E2C-784C-900A-3726120650F9}" sibTransId="{F6EF2C53-63F9-7A42-BE1D-7C7BDB3FDB9B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2D04D1F1-5E1C-5042-B7E6-AD17DA975EAD}" srcId="{EFB00F2E-26F9-0446-8321-5CA012E26BC7}" destId="{05923D0E-5DD7-D043-A3A0-4BF7DEF61293}" srcOrd="1" destOrd="0" parTransId="{0BDD2040-9E16-A949-927D-89B6E5139673}" sibTransId="{901E0084-EE17-C949-9ECE-77610B599EEB}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2A4D31A-60E6-C74F-A717-5D613E708A4E}">
          <dgm:prSet phldrT="[Text]" custT="1"/>
          <dgm:spPr/>
          <dgm:t>
            <a:bodyPr/>
            <a:lstStyle/>
            <a:p>
              <a:pPr>
                <a:buFont typeface="Symbol" pitchFamily="2" charset="2"/>
                <a:buChar char=""/>
              </a:pP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14:m>
                <m:oMath xmlns:m="http://schemas.openxmlformats.org/officeDocument/2006/math">
                  <m:r>
                    <a:rPr lang="en-MY" sz="1600" i="1">
                      <a:latin typeface="Cambria Math" panose="02040503050406030204" pitchFamily="18" charset="0"/>
                    </a:rPr>
                    <m:t>𝐶</m:t>
                  </m:r>
                </m:oMath>
              </a14:m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 the space of all 3 by 3 of Rubik’s Cube. The aim is to train a model that works closely with </a:t>
              </a:r>
              <a14:m>
                <m:oMath xmlns:m="http://schemas.openxmlformats.org/officeDocument/2006/math">
                  <m:sSup>
                    <m:sSupPr>
                      <m:ctrlPr>
                        <a:rPr lang="en-MY" sz="16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MY" sz="1600" i="1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MY" sz="1600" i="1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MY" sz="1600" i="1">
                      <a:latin typeface="Cambria Math" panose="02040503050406030204" pitchFamily="18" charset="0"/>
                    </a:rPr>
                    <m:t>:</m:t>
                  </m:r>
                  <m:r>
                    <a:rPr lang="en-MY" sz="1600" i="1">
                      <a:latin typeface="Cambria Math" panose="02040503050406030204" pitchFamily="18" charset="0"/>
                    </a:rPr>
                    <m:t>𝐶</m:t>
                  </m:r>
                  <m:r>
                    <a:rPr lang="en-MY" sz="1600" i="1">
                      <a:latin typeface="Cambria Math" panose="02040503050406030204" pitchFamily="18" charset="0"/>
                    </a:rPr>
                    <m:t> →</m:t>
                  </m:r>
                  <m:r>
                    <a:rPr lang="en-MY" sz="1600" i="1">
                      <a:latin typeface="Cambria Math" panose="02040503050406030204" pitchFamily="18" charset="0"/>
                    </a:rPr>
                    <m:t>ℕ</m:t>
                  </m:r>
                </m:oMath>
              </a14:m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maps every cube setup to its shortest distance from the target state. To achieve this, it is decided to train a regression model of the Deep Neural Network (DNN) in a supervised learning setup.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E2A4D31A-60E6-C74F-A717-5D613E708A4E}">
          <dgm:prSet phldrT="[Text]" custT="1"/>
          <dgm:spPr/>
          <dgm:t>
            <a:bodyPr/>
            <a:lstStyle/>
            <a:p>
              <a:pPr>
                <a:buFont typeface="Symbol" pitchFamily="2" charset="2"/>
                <a:buChar char=""/>
              </a:pP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:r>
                <a:rPr lang="en-MY" sz="1600" i="0"/>
                <a:t>𝐶</a:t>
              </a: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 the space of all 3 by 3 of Rubik’s Cube. The aim is to train a model that works closely with </a:t>
              </a:r>
              <a:r>
                <a:rPr lang="en-MY" sz="1600" i="0"/>
                <a:t>ℎ^∗:𝐶 →ℕ</a:t>
              </a:r>
              <a:r>
                <a:rPr lang="en-MY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maps every cube setup to its shortest distance from the target state. To achieve this, it is decided to train a regression model of the Deep Neural Network (DNN) in a supervised learning setup.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>
        <a:blipFill>
          <a:blip xmlns:r="http://schemas.openxmlformats.org/officeDocument/2006/relationships" r:embed="rId1"/>
          <a:stretch>
            <a:fillRect l="-171" r="-51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MY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to assess the expense of achieving the objective state in the heuristic algorithm.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non-optimal path.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22E74E06-76E7-BE4A-9C1B-078043F17F9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Discover an expected ideal way to the objective state from the current state.</a:t>
          </a:r>
        </a:p>
      </dgm:t>
    </dgm:pt>
    <dgm:pt modelId="{DD2F1708-C0D9-804A-937B-F52973FC93B6}" type="parTrans" cxnId="{7284875D-DDC4-A74E-9021-31EC9608AD6A}">
      <dgm:prSet/>
      <dgm:spPr/>
      <dgm:t>
        <a:bodyPr/>
        <a:lstStyle/>
        <a:p>
          <a:endParaRPr lang="en-GB"/>
        </a:p>
      </dgm:t>
    </dgm:pt>
    <dgm:pt modelId="{E0C2388A-8738-6F45-9351-A721B263CAE0}" type="sibTrans" cxnId="{7284875D-DDC4-A74E-9021-31EC9608AD6A}">
      <dgm:prSet/>
      <dgm:spPr/>
      <dgm:t>
        <a:bodyPr/>
        <a:lstStyle/>
        <a:p>
          <a:endParaRPr lang="en-GB"/>
        </a:p>
      </dgm:t>
    </dgm:pt>
    <dgm:pt modelId="{F0ADC723-D09C-C942-9269-F1AEA49695AE}">
      <dgm:prSet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By biasing the estimate, it can choose between path cost and search cost.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2CEDF-3A87-EB4C-8593-18F0CAED1732}" type="parTrans" cxnId="{F0932E3C-B8E2-0047-A999-B4EB36D03E91}">
      <dgm:prSet/>
      <dgm:spPr/>
      <dgm:t>
        <a:bodyPr/>
        <a:lstStyle/>
        <a:p>
          <a:endParaRPr lang="en-GB"/>
        </a:p>
      </dgm:t>
    </dgm:pt>
    <dgm:pt modelId="{98412620-D973-D74E-803D-53AB1F077355}" type="sibTrans" cxnId="{F0932E3C-B8E2-0047-A999-B4EB36D03E91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BC44A21-2AD8-BD49-8664-9AE2459B6710}" type="presOf" srcId="{F0ADC723-D09C-C942-9269-F1AEA49695AE}" destId="{6F4BFD0B-EC07-C844-B518-A72E6CAEA630}" srcOrd="0" destOrd="1" presId="urn:microsoft.com/office/officeart/2005/8/layout/chevron2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F0932E3C-B8E2-0047-A999-B4EB36D03E91}" srcId="{A26C394C-E787-3F4F-A78A-01B67B57A647}" destId="{F0ADC723-D09C-C942-9269-F1AEA49695AE}" srcOrd="1" destOrd="0" parTransId="{A302CEDF-3A87-EB4C-8593-18F0CAED1732}" sibTransId="{98412620-D973-D74E-803D-53AB1F077355}"/>
    <dgm:cxn modelId="{9A61C844-185D-4342-BF16-896B942DF86E}" type="presOf" srcId="{22E74E06-76E7-BE4A-9C1B-078043F17F97}" destId="{78D78FDB-FDD7-4B47-8FC4-D1B82910CB98}" srcOrd="0" destOrd="1" presId="urn:microsoft.com/office/officeart/2005/8/layout/chevron2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7284875D-DDC4-A74E-9021-31EC9608AD6A}" srcId="{ABA84ECE-7731-4342-8DEE-09D7718EF4F2}" destId="{22E74E06-76E7-BE4A-9C1B-078043F17F97}" srcOrd="1" destOrd="0" parTransId="{DD2F1708-C0D9-804A-937B-F52973FC93B6}" sibTransId="{E0C2388A-8738-6F45-9351-A721B263CAE0}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800" b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Cubes in Rubik’s Cube Face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27D9047F-D380-8546-B9C4-9FF03079B6AA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b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and Corner Cubes in Rubik’s Cube Face</a:t>
          </a:r>
          <a:endParaRPr lang="en-MY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895C4-1E2C-784C-900A-3726120650F9}" type="parTrans" cxnId="{74E78FB8-9742-9346-979A-521ECF1ACF0F}">
      <dgm:prSet/>
      <dgm:spPr/>
      <dgm:t>
        <a:bodyPr/>
        <a:lstStyle/>
        <a:p>
          <a:endParaRPr lang="en-GB"/>
        </a:p>
      </dgm:t>
    </dgm:pt>
    <dgm:pt modelId="{F6EF2C53-63F9-7A42-BE1D-7C7BDB3FDB9B}" type="sibTrans" cxnId="{74E78FB8-9742-9346-979A-521ECF1ACF0F}">
      <dgm:prSet/>
      <dgm:spPr/>
      <dgm:t>
        <a:bodyPr/>
        <a:lstStyle/>
        <a:p>
          <a:endParaRPr lang="en-GB"/>
        </a:p>
      </dgm:t>
    </dgm:pt>
    <dgm:pt modelId="{B09180EA-FBA4-7B4B-9EFD-D252A11DCC56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Corners Cubes in </a:t>
          </a:r>
          <a:r>
            <a:rPr lang="en-MY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Face</a:t>
          </a:r>
        </a:p>
      </dgm:t>
    </dgm:pt>
    <dgm:pt modelId="{3D47056A-AAC1-F14A-B9D8-113B20C1D92E}" type="parTrans" cxnId="{985809D4-119A-644E-B8FB-3576003D29DE}">
      <dgm:prSet/>
      <dgm:spPr/>
      <dgm:t>
        <a:bodyPr/>
        <a:lstStyle/>
        <a:p>
          <a:endParaRPr lang="en-GB"/>
        </a:p>
      </dgm:t>
    </dgm:pt>
    <dgm:pt modelId="{DC7B59F3-C49A-6F4E-A48D-6AD4B6527153}" type="sibTrans" cxnId="{985809D4-119A-644E-B8FB-3576003D29DE}">
      <dgm:prSet/>
      <dgm:spPr/>
      <dgm:t>
        <a:bodyPr/>
        <a:lstStyle/>
        <a:p>
          <a:endParaRPr lang="en-GB"/>
        </a:p>
      </dgm:t>
    </dgm:pt>
    <dgm:pt modelId="{8D1EA1E1-DB70-5C42-BFC8-C3FB60E89C32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b="0">
              <a:latin typeface="Times New Roman" panose="02020603050405020304" pitchFamily="18" charset="0"/>
              <a:cs typeface="Times New Roman" panose="02020603050405020304" pitchFamily="18" charset="0"/>
            </a:rPr>
            <a:t>Maximum and Minimum Misplaced Corner and Edge Cubes in Rubik’s Cube Face</a:t>
          </a:r>
          <a:endParaRPr lang="en-MY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FAA315-CCFD-3C4A-9CB7-0A9B146DAA4D}" type="parTrans" cxnId="{A42A682C-CCDF-2143-B883-473D911DA520}">
      <dgm:prSet/>
      <dgm:spPr/>
      <dgm:t>
        <a:bodyPr/>
        <a:lstStyle/>
        <a:p>
          <a:endParaRPr lang="en-GB"/>
        </a:p>
      </dgm:t>
    </dgm:pt>
    <dgm:pt modelId="{F1003034-2CA3-D449-8116-47D23B2B1774}" type="sibTrans" cxnId="{A42A682C-CCDF-2143-B883-473D911DA520}">
      <dgm:prSet/>
      <dgm:spPr/>
      <dgm:t>
        <a:bodyPr/>
        <a:lstStyle/>
        <a:p>
          <a:endParaRPr lang="en-GB"/>
        </a:p>
      </dgm:t>
    </dgm:pt>
    <dgm:pt modelId="{28618DF0-BBC1-3C4A-9FDD-08C5C2242C2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 and Maximum Misplaced Edge Cube in Face</a:t>
          </a:r>
          <a:endParaRPr lang="en-MY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111853-2A00-4F45-B0B2-38BC210D0499}" type="parTrans" cxnId="{741EF2C6-6DFA-344E-BF51-51EEF2CEC16A}">
      <dgm:prSet/>
      <dgm:spPr/>
      <dgm:t>
        <a:bodyPr/>
        <a:lstStyle/>
        <a:p>
          <a:endParaRPr lang="en-GB"/>
        </a:p>
      </dgm:t>
    </dgm:pt>
    <dgm:pt modelId="{0EBC4CC1-9D18-D64E-8518-892949630537}" type="sibTrans" cxnId="{741EF2C6-6DFA-344E-BF51-51EEF2CEC16A}">
      <dgm:prSet/>
      <dgm:spPr/>
      <dgm:t>
        <a:bodyPr/>
        <a:lstStyle/>
        <a:p>
          <a:endParaRPr lang="en-GB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2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23EDC686-7316-7548-84B9-F1F97404043C}" type="pres">
      <dgm:prSet presAssocID="{A26C394C-E787-3F4F-A78A-01B67B57A647}" presName="composite" presStyleCnt="0"/>
      <dgm:spPr/>
    </dgm:pt>
    <dgm:pt modelId="{E96FD1AA-0628-3B47-85A6-3A91611CCD30}" type="pres">
      <dgm:prSet presAssocID="{A26C394C-E787-3F4F-A78A-01B67B57A64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6F4BFD0B-EC07-C844-B518-A72E6CAEA630}" type="pres">
      <dgm:prSet presAssocID="{A26C394C-E787-3F4F-A78A-01B67B57A64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A42A682C-CCDF-2143-B883-473D911DA520}" srcId="{A26C394C-E787-3F4F-A78A-01B67B57A647}" destId="{8D1EA1E1-DB70-5C42-BFC8-C3FB60E89C32}" srcOrd="1" destOrd="0" parTransId="{57FAA315-CCFD-3C4A-9CB7-0A9B146DAA4D}" sibTransId="{F1003034-2CA3-D449-8116-47D23B2B1774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26252A8E-9019-4B4D-B4D4-CBC5AC842F5E}" type="presOf" srcId="{B09180EA-FBA4-7B4B-9EFD-D252A11DCC56}" destId="{78D78FDB-FDD7-4B47-8FC4-D1B82910CB98}" srcOrd="0" destOrd="1" presId="urn:microsoft.com/office/officeart/2005/8/layout/chevron2"/>
    <dgm:cxn modelId="{C98F9DB3-5531-DE47-A60C-A136EDB1AC15}" type="presOf" srcId="{A26C394C-E787-3F4F-A78A-01B67B57A647}" destId="{E96FD1AA-0628-3B47-85A6-3A91611CCD30}" srcOrd="0" destOrd="0" presId="urn:microsoft.com/office/officeart/2005/8/layout/chevron2"/>
    <dgm:cxn modelId="{74E78FB8-9742-9346-979A-521ECF1ACF0F}" srcId="{A26C394C-E787-3F4F-A78A-01B67B57A647}" destId="{27D9047F-D380-8546-B9C4-9FF03079B6AA}" srcOrd="0" destOrd="0" parTransId="{C89895C4-1E2C-784C-900A-3726120650F9}" sibTransId="{F6EF2C53-63F9-7A42-BE1D-7C7BDB3FDB9B}"/>
    <dgm:cxn modelId="{741EF2C6-6DFA-344E-BF51-51EEF2CEC16A}" srcId="{A26C394C-E787-3F4F-A78A-01B67B57A647}" destId="{28618DF0-BBC1-3C4A-9FDD-08C5C2242C21}" srcOrd="2" destOrd="0" parTransId="{F6111853-2A00-4F45-B0B2-38BC210D0499}" sibTransId="{0EBC4CC1-9D18-D64E-8518-892949630537}"/>
    <dgm:cxn modelId="{2DF837CE-DE7D-0844-B87F-211F44598DDB}" type="presOf" srcId="{27D9047F-D380-8546-B9C4-9FF03079B6AA}" destId="{6F4BFD0B-EC07-C844-B518-A72E6CAEA630}" srcOrd="0" destOrd="0" presId="urn:microsoft.com/office/officeart/2005/8/layout/chevron2"/>
    <dgm:cxn modelId="{985809D4-119A-644E-B8FB-3576003D29DE}" srcId="{ABA84ECE-7731-4342-8DEE-09D7718EF4F2}" destId="{B09180EA-FBA4-7B4B-9EFD-D252A11DCC56}" srcOrd="1" destOrd="0" parTransId="{3D47056A-AAC1-F14A-B9D8-113B20C1D92E}" sibTransId="{DC7B59F3-C49A-6F4E-A48D-6AD4B6527153}"/>
    <dgm:cxn modelId="{5C35C9DE-8754-7B4D-9B70-BB0ED2CE8306}" type="presOf" srcId="{8D1EA1E1-DB70-5C42-BFC8-C3FB60E89C32}" destId="{6F4BFD0B-EC07-C844-B518-A72E6CAEA630}" srcOrd="0" destOrd="1" presId="urn:microsoft.com/office/officeart/2005/8/layout/chevron2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91F2EAE3-DF73-6A4B-9154-C36209D7B17F}" type="presOf" srcId="{28618DF0-BBC1-3C4A-9FDD-08C5C2242C21}" destId="{6F4BFD0B-EC07-C844-B518-A72E6CAEA630}" srcOrd="0" destOrd="2" presId="urn:microsoft.com/office/officeart/2005/8/layout/chevron2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191DF1F3-14F1-5543-A4A0-C91C4C7E1F69}" srcId="{364550AE-5607-4545-8FC8-6667A9CD7F10}" destId="{A26C394C-E787-3F4F-A78A-01B67B57A647}" srcOrd="1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B5C7D3ED-F943-6644-808A-B25446106E47}" type="presParOf" srcId="{C83113F0-C227-794A-8D84-E0015D3C0D47}" destId="{23EDC686-7316-7548-84B9-F1F97404043C}" srcOrd="2" destOrd="0" presId="urn:microsoft.com/office/officeart/2005/8/layout/chevron2"/>
    <dgm:cxn modelId="{070AAAA0-C01D-7444-97B6-BDFEE12348A0}" type="presParOf" srcId="{23EDC686-7316-7548-84B9-F1F97404043C}" destId="{E96FD1AA-0628-3B47-85A6-3A91611CCD30}" srcOrd="0" destOrd="0" presId="urn:microsoft.com/office/officeart/2005/8/layout/chevron2"/>
    <dgm:cxn modelId="{E58F2E3E-95DE-1648-9D0C-3D5AFCBF4378}" type="presParOf" srcId="{23EDC686-7316-7548-84B9-F1F97404043C}" destId="{6F4BFD0B-EC07-C844-B518-A72E6CAEA6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3291" y="185415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Problem</a:t>
          </a:r>
        </a:p>
      </dsp:txBody>
      <dsp:txXfrm rot="-5400000">
        <a:off x="1" y="416472"/>
        <a:ext cx="808695" cy="346583"/>
      </dsp:txXfrm>
    </dsp:sp>
    <dsp:sp modelId="{78D78FDB-FDD7-4B47-8FC4-D1B82910CB98}">
      <dsp:nvSpPr>
        <dsp:cNvPr id="0" name=""/>
        <dsp:cNvSpPr/>
      </dsp:nvSpPr>
      <dsp:spPr>
        <a:xfrm rot="5400000">
          <a:off x="4240961" y="-3432266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neural network approaches to solve the Rubik’s Cube have struggled to succeed without human help and have had to rely on hand-engineered features and group theory to systematically find solutions.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5" y="36657"/>
        <a:ext cx="7578807" cy="677617"/>
      </dsp:txXfrm>
    </dsp:sp>
    <dsp:sp modelId="{E40C0B5E-BFD5-204B-B848-F977E57FCA8A}">
      <dsp:nvSpPr>
        <dsp:cNvPr id="0" name=""/>
        <dsp:cNvSpPr/>
      </dsp:nvSpPr>
      <dsp:spPr>
        <a:xfrm rot="5400000">
          <a:off x="-173291" y="1315099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1546156"/>
        <a:ext cx="808695" cy="346583"/>
      </dsp:txXfrm>
    </dsp:sp>
    <dsp:sp modelId="{7C123266-1B90-114C-B293-98CDF6BFE38C}">
      <dsp:nvSpPr>
        <dsp:cNvPr id="0" name=""/>
        <dsp:cNvSpPr/>
      </dsp:nvSpPr>
      <dsp:spPr>
        <a:xfrm rot="5400000">
          <a:off x="4154519" y="-2290261"/>
          <a:ext cx="923815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to obtain a valuable function automatically, so that the whole problem-solving process is free of human knowledge.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 to use the rules of an algorithm that performs from a goal state and try to learn from the goal how far it can reach the rules.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5" y="1100660"/>
        <a:ext cx="7570367" cy="833621"/>
      </dsp:txXfrm>
    </dsp:sp>
    <dsp:sp modelId="{9F8BBE59-8193-2A4D-A05D-92042D9E06C0}">
      <dsp:nvSpPr>
        <dsp:cNvPr id="0" name=""/>
        <dsp:cNvSpPr/>
      </dsp:nvSpPr>
      <dsp:spPr>
        <a:xfrm rot="5400000">
          <a:off x="-173291" y="2452477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2683534"/>
        <a:ext cx="808695" cy="346583"/>
      </dsp:txXfrm>
    </dsp:sp>
    <dsp:sp modelId="{E92D8765-2F7D-CE46-9E39-B9773003938A}">
      <dsp:nvSpPr>
        <dsp:cNvPr id="0" name=""/>
        <dsp:cNvSpPr/>
      </dsp:nvSpPr>
      <dsp:spPr>
        <a:xfrm rot="5400000">
          <a:off x="4147024" y="-1121181"/>
          <a:ext cx="938806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obtain valuable heuristic functions automatically, so that the whole problem-solving process is free of human knowledge.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use heuristic rules of the algorithm to perform random walks back from the goal state and try to learn how far the goal has been achieved. 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08696" y="2262976"/>
        <a:ext cx="7569635" cy="847148"/>
      </dsp:txXfrm>
    </dsp:sp>
    <dsp:sp modelId="{3ECD9277-BDB4-5E41-AFB2-6E3FB2E0CFED}">
      <dsp:nvSpPr>
        <dsp:cNvPr id="0" name=""/>
        <dsp:cNvSpPr/>
      </dsp:nvSpPr>
      <dsp:spPr>
        <a:xfrm rot="5400000">
          <a:off x="-173291" y="3495916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</a:t>
          </a:r>
        </a:p>
      </dsp:txBody>
      <dsp:txXfrm rot="-5400000">
        <a:off x="1" y="3726973"/>
        <a:ext cx="808695" cy="346583"/>
      </dsp:txXfrm>
    </dsp:sp>
    <dsp:sp modelId="{E46DE474-4901-114A-94B0-3E7B3EB07318}">
      <dsp:nvSpPr>
        <dsp:cNvPr id="0" name=""/>
        <dsp:cNvSpPr/>
      </dsp:nvSpPr>
      <dsp:spPr>
        <a:xfrm rot="5400000">
          <a:off x="4240961" y="-109642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finding of this research paper is to obtain valuable heuristic functions that the whole problem-solving process is free of human knowledge and as use heuristic algorithm rules that will perform random walks backwards from a goal state and try to learn how far they reached rules are from the goal. </a:t>
          </a:r>
        </a:p>
      </dsp:txBody>
      <dsp:txXfrm rot="-5400000">
        <a:off x="808695" y="3359281"/>
        <a:ext cx="7578807" cy="677617"/>
      </dsp:txXfrm>
    </dsp:sp>
    <dsp:sp modelId="{3E9DE18C-4F6D-9D41-B15F-D6DF5A548A86}">
      <dsp:nvSpPr>
        <dsp:cNvPr id="0" name=""/>
        <dsp:cNvSpPr/>
      </dsp:nvSpPr>
      <dsp:spPr>
        <a:xfrm rot="5400000">
          <a:off x="-173291" y="4539355"/>
          <a:ext cx="1155278" cy="808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Delivery</a:t>
          </a:r>
        </a:p>
      </dsp:txBody>
      <dsp:txXfrm rot="-5400000">
        <a:off x="1" y="4770412"/>
        <a:ext cx="808695" cy="346583"/>
      </dsp:txXfrm>
    </dsp:sp>
    <dsp:sp modelId="{EDED6727-9080-CD4D-9AD8-AF099729CA3C}">
      <dsp:nvSpPr>
        <dsp:cNvPr id="0" name=""/>
        <dsp:cNvSpPr/>
      </dsp:nvSpPr>
      <dsp:spPr>
        <a:xfrm rot="5400000">
          <a:off x="4240961" y="933797"/>
          <a:ext cx="750931" cy="7615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prove this research paper and experiment of neural network using heuristic learning is the best choice to solve Rubik’s Cube.</a:t>
          </a:r>
        </a:p>
      </dsp:txBody>
      <dsp:txXfrm rot="-5400000">
        <a:off x="808695" y="4402721"/>
        <a:ext cx="7578807" cy="677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414" y="257317"/>
          <a:ext cx="1702764" cy="1191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Approximate Function</a:t>
          </a:r>
        </a:p>
      </dsp:txBody>
      <dsp:txXfrm rot="-5400000">
        <a:off x="1" y="597871"/>
        <a:ext cx="1191935" cy="510829"/>
      </dsp:txXfrm>
    </dsp:sp>
    <dsp:sp modelId="{78D78FDB-FDD7-4B47-8FC4-D1B82910CB98}">
      <dsp:nvSpPr>
        <dsp:cNvPr id="0" name=""/>
        <dsp:cNvSpPr/>
      </dsp:nvSpPr>
      <dsp:spPr>
        <a:xfrm rot="5400000">
          <a:off x="4347389" y="-3155454"/>
          <a:ext cx="1106796" cy="7417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Let </a:t>
          </a:r>
          <a14:m xmlns:a14="http://schemas.microsoft.com/office/drawing/2010/main">
            <m:oMath xmlns:m="http://schemas.openxmlformats.org/officeDocument/2006/math">
              <m:r>
                <a:rPr lang="en-MY" sz="1600" i="1" kern="1200">
                  <a:latin typeface="Cambria Math" panose="02040503050406030204" pitchFamily="18" charset="0"/>
                </a:rPr>
                <m:t>𝐶</m:t>
              </m:r>
            </m:oMath>
          </a14:m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be the space of all 3 by 3 of Rubik’s Cube. The aim is to train a model that works closely with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MY" sz="16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MY" sz="1600" i="1" kern="120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MY" sz="160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MY" sz="1600" i="1" kern="1200">
                  <a:latin typeface="Cambria Math" panose="02040503050406030204" pitchFamily="18" charset="0"/>
                </a:rPr>
                <m:t>:</m:t>
              </m:r>
              <m:r>
                <a:rPr lang="en-MY" sz="1600" i="1" kern="1200">
                  <a:latin typeface="Cambria Math" panose="02040503050406030204" pitchFamily="18" charset="0"/>
                </a:rPr>
                <m:t>𝐶</m:t>
              </m:r>
              <m:r>
                <a:rPr lang="en-MY" sz="1600" i="1" kern="1200">
                  <a:latin typeface="Cambria Math" panose="02040503050406030204" pitchFamily="18" charset="0"/>
                </a:rPr>
                <m:t> →</m:t>
              </m:r>
              <m:r>
                <a:rPr lang="en-MY" sz="1600" i="1" kern="1200">
                  <a:latin typeface="Cambria Math" panose="02040503050406030204" pitchFamily="18" charset="0"/>
                </a:rPr>
                <m:t>ℕ</m:t>
              </m:r>
            </m:oMath>
          </a14:m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that maps every cube setup to its shortest distance from the target state. To achieve this, it is decided to train a regression model of the Deep Neural Network (DNN) in a supervised learning setup.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1935" y="54029"/>
        <a:ext cx="7363676" cy="998738"/>
      </dsp:txXfrm>
    </dsp:sp>
    <dsp:sp modelId="{E96FD1AA-0628-3B47-85A6-3A91611CCD30}">
      <dsp:nvSpPr>
        <dsp:cNvPr id="0" name=""/>
        <dsp:cNvSpPr/>
      </dsp:nvSpPr>
      <dsp:spPr>
        <a:xfrm rot="5400000">
          <a:off x="-255414" y="1667417"/>
          <a:ext cx="1702764" cy="1191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Generating Sample Data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2007971"/>
        <a:ext cx="1191935" cy="510829"/>
      </dsp:txXfrm>
    </dsp:sp>
    <dsp:sp modelId="{6F4BFD0B-EC07-C844-B518-A72E6CAEA630}">
      <dsp:nvSpPr>
        <dsp:cNvPr id="0" name=""/>
        <dsp:cNvSpPr/>
      </dsp:nvSpPr>
      <dsp:spPr>
        <a:xfrm rot="5400000">
          <a:off x="4347389" y="-1743451"/>
          <a:ext cx="1106796" cy="74177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MY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the estimator training, it is essential to generate examples with a given distance from the objective — data examples of mixed cubes with distanced needed to be generated. In order to do this, went back randomly from an objective state. That provides a cube setup that is long, as it cannot be sure that there are no shorter walks that will produce the same result. </a:t>
          </a:r>
        </a:p>
      </dsp:txBody>
      <dsp:txXfrm rot="-5400000">
        <a:off x="1191935" y="1466032"/>
        <a:ext cx="7363676" cy="998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664" y="256045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sp:txBody>
      <dsp:txXfrm rot="-5400000">
        <a:off x="0" y="596931"/>
        <a:ext cx="1193100" cy="511328"/>
      </dsp:txXfrm>
    </dsp:sp>
    <dsp:sp modelId="{78D78FDB-FDD7-4B47-8FC4-D1B82910CB98}">
      <dsp:nvSpPr>
        <dsp:cNvPr id="0" name=""/>
        <dsp:cNvSpPr/>
      </dsp:nvSpPr>
      <dsp:spPr>
        <a:xfrm rot="5400000">
          <a:off x="4347431" y="-315433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to assess the expense of achieving the objective state in the heuristic algorithm.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Discover an expected ideal way to the objective state from the current state.</a:t>
          </a:r>
        </a:p>
      </dsp:txBody>
      <dsp:txXfrm rot="-5400000">
        <a:off x="1193100" y="54083"/>
        <a:ext cx="7362458" cy="999714"/>
      </dsp:txXfrm>
    </dsp:sp>
    <dsp:sp modelId="{E96FD1AA-0628-3B47-85A6-3A91611CCD30}">
      <dsp:nvSpPr>
        <dsp:cNvPr id="0" name=""/>
        <dsp:cNvSpPr/>
      </dsp:nvSpPr>
      <dsp:spPr>
        <a:xfrm rot="5400000">
          <a:off x="-255664" y="1667524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0" y="2008410"/>
        <a:ext cx="1193100" cy="511328"/>
      </dsp:txXfrm>
    </dsp:sp>
    <dsp:sp modelId="{6F4BFD0B-EC07-C844-B518-A72E6CAEA630}">
      <dsp:nvSpPr>
        <dsp:cNvPr id="0" name=""/>
        <dsp:cNvSpPr/>
      </dsp:nvSpPr>
      <dsp:spPr>
        <a:xfrm rot="5400000">
          <a:off x="4347431" y="-174247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non-optimal path.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biasing the estimate, it can choose between path cost and search cost.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3100" y="1465943"/>
        <a:ext cx="7362458" cy="9997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255664" y="256045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Admissible Heuristics</a:t>
          </a:r>
        </a:p>
      </dsp:txBody>
      <dsp:txXfrm rot="-5400000">
        <a:off x="0" y="596931"/>
        <a:ext cx="1193100" cy="511328"/>
      </dsp:txXfrm>
    </dsp:sp>
    <dsp:sp modelId="{78D78FDB-FDD7-4B47-8FC4-D1B82910CB98}">
      <dsp:nvSpPr>
        <dsp:cNvPr id="0" name=""/>
        <dsp:cNvSpPr/>
      </dsp:nvSpPr>
      <dsp:spPr>
        <a:xfrm rot="5400000">
          <a:off x="4347431" y="-315433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8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Cubes in Rubik’s Cube Face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Corners Cubes in </a:t>
          </a:r>
          <a:r>
            <a:rPr lang="en-MY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Rubik’s Cube 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Face</a:t>
          </a:r>
        </a:p>
      </dsp:txBody>
      <dsp:txXfrm rot="-5400000">
        <a:off x="1193100" y="54083"/>
        <a:ext cx="7362458" cy="999714"/>
      </dsp:txXfrm>
    </dsp:sp>
    <dsp:sp modelId="{E96FD1AA-0628-3B47-85A6-3A91611CCD30}">
      <dsp:nvSpPr>
        <dsp:cNvPr id="0" name=""/>
        <dsp:cNvSpPr/>
      </dsp:nvSpPr>
      <dsp:spPr>
        <a:xfrm rot="5400000">
          <a:off x="-255664" y="1667524"/>
          <a:ext cx="1704428" cy="11931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Inadmissible Heuristics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0" y="2008410"/>
        <a:ext cx="1193100" cy="511328"/>
      </dsp:txXfrm>
    </dsp:sp>
    <dsp:sp modelId="{6F4BFD0B-EC07-C844-B518-A72E6CAEA630}">
      <dsp:nvSpPr>
        <dsp:cNvPr id="0" name=""/>
        <dsp:cNvSpPr/>
      </dsp:nvSpPr>
      <dsp:spPr>
        <a:xfrm rot="5400000">
          <a:off x="4347431" y="-1742470"/>
          <a:ext cx="1107878" cy="74165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Misplaced Edges and Corner Cubes in Rubik’s Cube Face</a:t>
          </a:r>
          <a:endParaRPr lang="en-MY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Maximum and Minimum Misplaced Corner and Edge Cubes in Rubik’s Cube Face</a:t>
          </a:r>
          <a:endParaRPr lang="en-MY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Maximum Misplaced Corner and Maximum Misplaced Edge Cube in Face</a:t>
          </a:r>
          <a:endParaRPr lang="en-MY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193100" y="1465943"/>
        <a:ext cx="7362458" cy="99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2.tiff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tiff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tiff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6.jpeg"/><Relationship Id="rId5" Type="http://schemas.openxmlformats.org/officeDocument/2006/relationships/diagramData" Target="../diagrams/data5.xml"/><Relationship Id="rId10" Type="http://schemas.openxmlformats.org/officeDocument/2006/relationships/image" Target="../media/image15.jpeg"/><Relationship Id="rId4" Type="http://schemas.openxmlformats.org/officeDocument/2006/relationships/image" Target="../media/image13.tiff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tiff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2.tiff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13.tiff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0147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Using Neural Network</a:t>
            </a:r>
          </a:p>
          <a:p>
            <a:r>
              <a:rPr lang="en-US" sz="2000" dirty="0"/>
              <a:t>		 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553426"/>
            <a:ext cx="6922264" cy="3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Informed Search (A*)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3FB1DF-256D-2A40-9334-482A40790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342958"/>
              </p:ext>
            </p:extLst>
          </p:nvPr>
        </p:nvGraphicFramePr>
        <p:xfrm>
          <a:off x="3107438" y="2961028"/>
          <a:ext cx="8609641" cy="31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74EAB59-5317-1E4C-A451-59A163664250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23447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Informed Search (A*)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3FB1DF-256D-2A40-9334-482A40790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235005"/>
              </p:ext>
            </p:extLst>
          </p:nvPr>
        </p:nvGraphicFramePr>
        <p:xfrm>
          <a:off x="3107438" y="2961028"/>
          <a:ext cx="8609641" cy="311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74EAB59-5317-1E4C-A451-59A163664250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1CD8B-93AF-654C-BD42-867165F2F16D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 b="11578"/>
          <a:stretch/>
        </p:blipFill>
        <p:spPr bwMode="auto">
          <a:xfrm>
            <a:off x="9652000" y="1428751"/>
            <a:ext cx="1993639" cy="14298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9778E-CA57-5B4A-AF0A-43238458505D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3" b="12043"/>
          <a:stretch/>
        </p:blipFill>
        <p:spPr bwMode="auto">
          <a:xfrm>
            <a:off x="4369453" y="5571465"/>
            <a:ext cx="1726547" cy="121509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318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62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4079141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302300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5144968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6210795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24" y="3697967"/>
            <a:ext cx="2415339" cy="2898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88174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algorithms, modelled loosely after the human brain, that are designed to recognize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interpret sensory data through a kind of machine perception, labelling or clustering raw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patterns they recognize are numerical, contained in vectors, into which all real-world data, be it images, sound, text or time series, must be translated.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87" y="431178"/>
            <a:ext cx="2576511" cy="2576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C9BAF-F74E-2B4E-8305-805483A383C9}"/>
                  </a:ext>
                </a:extLst>
              </p:cNvPr>
              <p:cNvSpPr txBox="1"/>
              <p:nvPr/>
            </p:nvSpPr>
            <p:spPr>
              <a:xfrm>
                <a:off x="2780116" y="1371600"/>
                <a:ext cx="6433171" cy="1636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Rubik’s Cube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3D mechanical puzzle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consists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cubes.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hr-HR" b="1" dirty="0" err="1">
                    <a:latin typeface="Times New Roman" panose="02020603050405020304" pitchFamily="18" charset="0"/>
                    <a:cs typeface="Times New Roman" pitchFamily="18" charset="0"/>
                  </a:rPr>
                  <a:t>Permutation</a:t>
                </a:r>
                <a:r>
                  <a:rPr lang="hr-HR" b="1" dirty="0">
                    <a:latin typeface="Times New Roman" panose="02020603050405020304" pitchFamily="18" charset="0"/>
                    <a:cs typeface="Times New Roman" pitchFamily="18" charset="0"/>
                  </a:rPr>
                  <a:t>: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pitchFamily="2" charset="2"/>
                  <a:buChar char="v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(</a:t>
                </a:r>
                <a:r>
                  <a:rPr lang="en-US" b="1" dirty="0">
                    <a:latin typeface="Times New Roman" panose="02020603050405020304" pitchFamily="18" charset="0"/>
                    <a:cs typeface="Times New Roman" pitchFamily="18" charset="0"/>
                  </a:rPr>
                  <a:t>3 by 3</a:t>
                </a:r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) Rubik's Cube has 8 corners and</a:t>
                </a:r>
                <a:r>
                  <a:rPr lang="hr-HR" dirty="0">
                    <a:latin typeface="Times New Roman" panose="02020603050405020304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12 edges</a:t>
                </a:r>
                <a:r>
                  <a:rPr lang="hr-HR" dirty="0">
                    <a:latin typeface="Times New Roman" panose="02020603050405020304" pitchFamily="18" charset="0"/>
                    <a:cs typeface="Times New Roman" pitchFamily="18" charset="0"/>
                  </a:rPr>
                  <a:t>. 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!∗</m:t>
                    </m:r>
                    <m:sSup>
                      <m:sSup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𝟏𝟏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𝟐𝟓𝟐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𝟎𝟎𝟑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𝟐𝟕𝟒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𝟒𝟖𝟗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𝟖𝟓𝟔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0C9BAF-F74E-2B4E-8305-805483A38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16" y="1371600"/>
                <a:ext cx="6433171" cy="1636089"/>
              </a:xfrm>
              <a:prstGeom prst="rect">
                <a:avLst/>
              </a:prstGeom>
              <a:blipFill>
                <a:blip r:embed="rId7"/>
                <a:stretch>
                  <a:fillRect l="-59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D535F5-EB9D-A44D-A53F-5970E1B3D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0116" y="3146714"/>
            <a:ext cx="6502400" cy="3644900"/>
          </a:xfrm>
          <a:prstGeom prst="rect">
            <a:avLst/>
          </a:prstGeom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9CCCBAA4-FAE2-974C-97D1-59F6257C455D}"/>
              </a:ext>
            </a:extLst>
          </p:cNvPr>
          <p:cNvSpPr/>
          <p:nvPr/>
        </p:nvSpPr>
        <p:spPr>
          <a:xfrm rot="20152233">
            <a:off x="8433689" y="2729533"/>
            <a:ext cx="1956391" cy="1398932"/>
          </a:xfrm>
          <a:prstGeom prst="hear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Personal Record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1:15</a:t>
            </a:r>
          </a:p>
        </p:txBody>
      </p:sp>
    </p:spTree>
    <p:extLst>
      <p:ext uri="{BB962C8B-B14F-4D97-AF65-F5344CB8AC3E}">
        <p14:creationId xmlns:p14="http://schemas.microsoft.com/office/powerpoint/2010/main" val="124176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2144"/>
            <a:ext cx="2521293" cy="189585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767524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67AD97-06F2-9146-A2C0-F5ACF54D9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92287"/>
              </p:ext>
            </p:extLst>
          </p:nvPr>
        </p:nvGraphicFramePr>
        <p:xfrm>
          <a:off x="2595437" y="1223274"/>
          <a:ext cx="7975027" cy="48520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593">
                  <a:extLst>
                    <a:ext uri="{9D8B030D-6E8A-4147-A177-3AD203B41FA5}">
                      <a16:colId xmlns:a16="http://schemas.microsoft.com/office/drawing/2014/main" val="3309124223"/>
                    </a:ext>
                  </a:extLst>
                </a:gridCol>
                <a:gridCol w="5699434">
                  <a:extLst>
                    <a:ext uri="{9D8B030D-6E8A-4147-A177-3AD203B41FA5}">
                      <a16:colId xmlns:a16="http://schemas.microsoft.com/office/drawing/2014/main" val="3166823676"/>
                    </a:ext>
                  </a:extLst>
                </a:gridCol>
              </a:tblGrid>
              <a:tr h="3055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Differences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4077081563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 Database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PDB is a heuristic method put away as a query table and</a:t>
                      </a:r>
                      <a:r>
                        <a:rPr lang="en-MY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were applied to permutation problems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MY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481755677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Boosting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  <a:tabLst>
                          <a:tab pos="450215" algn="l"/>
                        </a:tabLst>
                      </a:pPr>
                      <a:r>
                        <a:rPr lang="en-MY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Boosting, a machine-learning method that is the observation that finding many rough rules of thumb can be a lot easier than finding a single, highly accurate prediction rule.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026572"/>
                  </a:ext>
                </a:extLst>
              </a:tr>
              <a:tr h="11001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Autodidactic Iteration</a:t>
                      </a: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ADI trains neural system esteem and strategy work through an iterative procedure. 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14790300"/>
                  </a:ext>
                </a:extLst>
              </a:tr>
              <a:tr h="11003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Heuristic Learning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Heuristic learning s a solution that is hoped to be close to the best possible answer, or 'optimal solution'</a:t>
                      </a:r>
                      <a:r>
                        <a:rPr lang="en-MY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06501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3858453" y="5085549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2368737" y="3273160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4099771" y="4866059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statistical regularities of the problems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1951598" y="3637746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6199923" y="2494141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5782786" y="2840090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MY" sz="2800" dirty="0">
                <a:latin typeface="Rubik" panose="02000604000000020004" pitchFamily="2" charset="-79"/>
                <a:cs typeface="Rubik" panose="02000604000000020004" pitchFamily="2" charset="-79"/>
              </a:rPr>
              <a:t>Informed Search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AB4D4-8753-7A48-B758-EDD2F776A847}"/>
                  </a:ext>
                </a:extLst>
              </p:cNvPr>
              <p:cNvSpPr txBox="1"/>
              <p:nvPr/>
            </p:nvSpPr>
            <p:spPr>
              <a:xfrm>
                <a:off x="7201275" y="4505885"/>
                <a:ext cx="21288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Informed search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MY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different heuristic</a:t>
                </a:r>
                <a:r>
                  <a:rPr lang="en-MY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AB4D4-8753-7A48-B758-EDD2F776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75" y="4505885"/>
                <a:ext cx="2128837" cy="923330"/>
              </a:xfrm>
              <a:prstGeom prst="rect">
                <a:avLst/>
              </a:prstGeom>
              <a:blipFill>
                <a:blip r:embed="rId4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0C032F-6240-A244-B7C6-B91C472FC84D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8689E-95E9-344A-B5D1-4094F4531B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56" y="2474278"/>
            <a:ext cx="740093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784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818E-8C41-0C4A-AEC2-F986FDEF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1" t="14109" r="5684" b="22867"/>
          <a:stretch/>
        </p:blipFill>
        <p:spPr>
          <a:xfrm rot="19761761">
            <a:off x="497943" y="3758972"/>
            <a:ext cx="2326943" cy="18121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F77D39-24FB-0248-B475-286F69BE6674}"/>
              </a:ext>
            </a:extLst>
          </p:cNvPr>
          <p:cNvSpPr/>
          <p:nvPr/>
        </p:nvSpPr>
        <p:spPr>
          <a:xfrm>
            <a:off x="2643212" y="1793795"/>
            <a:ext cx="3004226" cy="6835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the trained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113FB1DF-256D-2A40-9334-482A407903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3373396"/>
                  </p:ext>
                </p:extLst>
              </p:nvPr>
            </p:nvGraphicFramePr>
            <p:xfrm>
              <a:off x="3107438" y="2961028"/>
              <a:ext cx="8609641" cy="31166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113FB1DF-256D-2A40-9334-482A407903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3373396"/>
                  </p:ext>
                </p:extLst>
              </p:nvPr>
            </p:nvGraphicFramePr>
            <p:xfrm>
              <a:off x="3107438" y="2961028"/>
              <a:ext cx="8609641" cy="31166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F5BC240-E496-6440-8817-8F06DBC0FE3C}"/>
              </a:ext>
            </a:extLst>
          </p:cNvPr>
          <p:cNvSpPr/>
          <p:nvPr/>
        </p:nvSpPr>
        <p:spPr>
          <a:xfrm rot="19933956">
            <a:off x="-620204" y="3117293"/>
            <a:ext cx="3780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Informed Search</a:t>
            </a:r>
          </a:p>
          <a:p>
            <a:pPr algn="ctr"/>
            <a:r>
              <a:rPr lang="en-MY" sz="2000" dirty="0">
                <a:latin typeface="Rubik" panose="02000604000000020004" pitchFamily="2" charset="-79"/>
                <a:cs typeface="Rubik" panose="02000604000000020004" pitchFamily="2" charset="-79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21661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796</Words>
  <Application>Microsoft Macintosh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Chalkduster</vt:lpstr>
      <vt:lpstr>Rubik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84</cp:revision>
  <cp:lastPrinted>2019-05-25T13:32:15Z</cp:lastPrinted>
  <dcterms:created xsi:type="dcterms:W3CDTF">2018-04-25T15:51:04Z</dcterms:created>
  <dcterms:modified xsi:type="dcterms:W3CDTF">2019-07-29T08:27:21Z</dcterms:modified>
</cp:coreProperties>
</file>